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258" r:id="rId3"/>
    <p:sldId id="257" r:id="rId4"/>
    <p:sldId id="307" r:id="rId5"/>
    <p:sldId id="301" r:id="rId6"/>
    <p:sldId id="259" r:id="rId7"/>
    <p:sldId id="260" r:id="rId8"/>
    <p:sldId id="261" r:id="rId9"/>
    <p:sldId id="263" r:id="rId10"/>
    <p:sldId id="324" r:id="rId11"/>
    <p:sldId id="262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302" r:id="rId29"/>
    <p:sldId id="275" r:id="rId30"/>
    <p:sldId id="306" r:id="rId31"/>
    <p:sldId id="277" r:id="rId32"/>
    <p:sldId id="278" r:id="rId33"/>
    <p:sldId id="308" r:id="rId34"/>
    <p:sldId id="279" r:id="rId35"/>
    <p:sldId id="311" r:id="rId36"/>
    <p:sldId id="312" r:id="rId37"/>
    <p:sldId id="280" r:id="rId38"/>
    <p:sldId id="313" r:id="rId39"/>
    <p:sldId id="314" r:id="rId40"/>
    <p:sldId id="284" r:id="rId41"/>
    <p:sldId id="292" r:id="rId42"/>
    <p:sldId id="315" r:id="rId43"/>
    <p:sldId id="285" r:id="rId44"/>
    <p:sldId id="290" r:id="rId45"/>
    <p:sldId id="286" r:id="rId46"/>
    <p:sldId id="289" r:id="rId47"/>
    <p:sldId id="294" r:id="rId48"/>
    <p:sldId id="283" r:id="rId49"/>
    <p:sldId id="293" r:id="rId50"/>
    <p:sldId id="318" r:id="rId51"/>
    <p:sldId id="322" r:id="rId52"/>
    <p:sldId id="319" r:id="rId53"/>
    <p:sldId id="321" r:id="rId54"/>
    <p:sldId id="317" r:id="rId55"/>
    <p:sldId id="265" r:id="rId56"/>
    <p:sldId id="282" r:id="rId57"/>
    <p:sldId id="287" r:id="rId58"/>
    <p:sldId id="309" r:id="rId59"/>
    <p:sldId id="288" r:id="rId60"/>
    <p:sldId id="323" r:id="rId61"/>
    <p:sldId id="276" r:id="rId62"/>
    <p:sldId id="304" r:id="rId63"/>
    <p:sldId id="30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680"/>
  </p:normalViewPr>
  <p:slideViewPr>
    <p:cSldViewPr snapToGrid="0">
      <p:cViewPr varScale="1">
        <p:scale>
          <a:sx n="137" d="100"/>
          <a:sy n="137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15.05.24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l7.org/fhir/security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872183"/>
          </a:xfrm>
        </p:spPr>
        <p:txBody>
          <a:bodyPr/>
          <a:lstStyle/>
          <a:p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 err="1"/>
              <a:t>Omnis</a:t>
            </a:r>
            <a:r>
              <a:rPr lang="de-DE" dirty="0"/>
              <a:t> on FHIR</a:t>
            </a:r>
            <a:r>
              <a:rPr lang="de-DE" baseline="30000" dirty="0"/>
              <a:t>®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5400" dirty="0">
                <a:solidFill>
                  <a:schemeClr val="bg1">
                    <a:lumMod val="50000"/>
                  </a:schemeClr>
                </a:solidFill>
              </a:rPr>
              <a:t>Data Exchange in </a:t>
            </a:r>
            <a:r>
              <a:rPr lang="de-DE" sz="5400" dirty="0" err="1">
                <a:solidFill>
                  <a:schemeClr val="bg1">
                    <a:lumMod val="50000"/>
                  </a:schemeClr>
                </a:solidFill>
              </a:rPr>
              <a:t>Healthcare</a:t>
            </a:r>
            <a:endParaRPr lang="de-DE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ED2809-F85A-22C0-3851-F4F0604E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Why</a:t>
            </a:r>
            <a:r>
              <a:rPr lang="de-CH" dirty="0"/>
              <a:t> FHIR®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63F0E8-3EF4-1494-86AE-A67442AE0F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Business </a:t>
            </a:r>
            <a:r>
              <a:rPr lang="de-CH" dirty="0" err="1">
                <a:solidFill>
                  <a:srgbClr val="262626"/>
                </a:solidFill>
              </a:rPr>
              <a:t>Opportunities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dirty="0">
                <a:solidFill>
                  <a:srgbClr val="262626"/>
                </a:solidFill>
              </a:rPr>
              <a:t>Data Exchange </a:t>
            </a:r>
            <a:r>
              <a:rPr lang="de-CH" dirty="0" err="1">
                <a:solidFill>
                  <a:srgbClr val="262626"/>
                </a:solidFill>
              </a:rPr>
              <a:t>with</a:t>
            </a:r>
            <a:r>
              <a:rPr lang="de-CH" dirty="0">
                <a:solidFill>
                  <a:srgbClr val="262626"/>
                </a:solidFill>
              </a:rPr>
              <a:t> </a:t>
            </a:r>
            <a:r>
              <a:rPr lang="de-CH" dirty="0" err="1">
                <a:solidFill>
                  <a:srgbClr val="262626"/>
                </a:solidFill>
              </a:rPr>
              <a:t>other</a:t>
            </a:r>
            <a:r>
              <a:rPr lang="de-CH" dirty="0">
                <a:solidFill>
                  <a:srgbClr val="262626"/>
                </a:solidFill>
              </a:rPr>
              <a:t> </a:t>
            </a:r>
            <a:r>
              <a:rPr lang="de-CH" dirty="0" err="1">
                <a:solidFill>
                  <a:srgbClr val="262626"/>
                </a:solidFill>
              </a:rPr>
              <a:t>systems</a:t>
            </a:r>
            <a:r>
              <a:rPr lang="de-CH" dirty="0">
                <a:solidFill>
                  <a:srgbClr val="262626"/>
                </a:solidFill>
              </a:rPr>
              <a:t> (B2B) </a:t>
            </a:r>
            <a:r>
              <a:rPr lang="de-CH" dirty="0" err="1">
                <a:solidFill>
                  <a:srgbClr val="262626"/>
                </a:solidFill>
              </a:rPr>
              <a:t>or</a:t>
            </a:r>
            <a:r>
              <a:rPr lang="de-CH" dirty="0">
                <a:solidFill>
                  <a:srgbClr val="262626"/>
                </a:solidFill>
              </a:rPr>
              <a:t> (B2C) mobile </a:t>
            </a:r>
            <a:r>
              <a:rPr lang="de-CH" dirty="0" err="1">
                <a:solidFill>
                  <a:srgbClr val="262626"/>
                </a:solidFill>
              </a:rPr>
              <a:t>health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de-CH" dirty="0" err="1">
                <a:solidFill>
                  <a:srgbClr val="262626"/>
                </a:solidFill>
              </a:rPr>
              <a:t>Regulations</a:t>
            </a:r>
            <a:endParaRPr lang="de-CH" i="0" u="none" strike="noStrike" dirty="0">
              <a:solidFill>
                <a:srgbClr val="262626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262626"/>
                </a:solidFill>
                <a:effectLst/>
              </a:rPr>
              <a:t>US: CMS </a:t>
            </a:r>
            <a:r>
              <a:rPr lang="de-CH" i="0" u="none" strike="noStrike" dirty="0" err="1">
                <a:solidFill>
                  <a:srgbClr val="262626"/>
                </a:solidFill>
                <a:effectLst/>
              </a:rPr>
              <a:t>Interoperability</a:t>
            </a:r>
            <a:r>
              <a:rPr lang="de-CH" i="0" u="none" strike="noStrike" dirty="0">
                <a:solidFill>
                  <a:srgbClr val="262626"/>
                </a:solidFill>
                <a:effectLst/>
              </a:rPr>
              <a:t> and Patient Access Final Rule (CMS-9115-F)</a:t>
            </a:r>
          </a:p>
          <a:p>
            <a:pPr lvl="1">
              <a:lnSpc>
                <a:spcPct val="150000"/>
              </a:lnSpc>
            </a:pPr>
            <a:r>
              <a:rPr lang="de-CH" i="0" u="none" strike="noStrike" dirty="0">
                <a:solidFill>
                  <a:srgbClr val="000E52"/>
                </a:solidFill>
                <a:effectLst/>
              </a:rPr>
              <a:t>DE: </a:t>
            </a:r>
            <a:r>
              <a:rPr lang="de-CH" i="0" u="none" strike="noStrike" dirty="0" err="1">
                <a:solidFill>
                  <a:srgbClr val="000E52"/>
                </a:solidFill>
                <a:effectLst/>
              </a:rPr>
              <a:t>ISiK</a:t>
            </a:r>
            <a:r>
              <a:rPr lang="de-CH" i="0" u="none" strike="noStrike" dirty="0">
                <a:solidFill>
                  <a:srgbClr val="000E52"/>
                </a:solidFill>
                <a:effectLst/>
              </a:rPr>
              <a:t> – Informationstechnische Systeme in Krankenhäusern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 Versions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956077"/>
              </p:ext>
            </p:extLst>
          </p:nvPr>
        </p:nvGraphicFramePr>
        <p:xfrm>
          <a:off x="1250520" y="1895512"/>
          <a:ext cx="8794129" cy="3634740"/>
        </p:xfrm>
        <a:graphic>
          <a:graphicData uri="http://schemas.openxmlformats.org/drawingml/2006/table">
            <a:tbl>
              <a:tblPr/>
              <a:tblGrid>
                <a:gridCol w="2849386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5944743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Mar 26,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(More Normative Content + Trial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use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May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Staging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release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of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modifications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specific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areas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Dec 27,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 Normative Content + Trial Use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Developments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Feb 21,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Oct 24,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DSTU2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(Second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Sept 30,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de-CH" b="1" dirty="0">
                          <a:effectLst/>
                          <a:latin typeface="verdana" panose="020B0604030504040204" pitchFamily="34" charset="0"/>
                        </a:rPr>
                        <a:t>DSTU1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(First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dirty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 dirty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 Bricks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Resources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Simple/Primitive</a:t>
            </a:r>
          </a:p>
          <a:p>
            <a:pPr lvl="1"/>
            <a:r>
              <a:rPr lang="de-DE" dirty="0"/>
              <a:t>Single Value</a:t>
            </a:r>
          </a:p>
          <a:p>
            <a:pPr lvl="1"/>
            <a:r>
              <a:rPr lang="de-DE" dirty="0"/>
              <a:t>Lower Case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pPr lvl="1"/>
            <a:r>
              <a:rPr lang="de-DE" dirty="0" err="1"/>
              <a:t>Composed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Resources </a:t>
            </a:r>
            <a:r>
              <a:rPr lang="de-DE" sz="3600" dirty="0"/>
              <a:t>http://hl7.org/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br>
              <a:rPr lang="de-DE" dirty="0"/>
            </a:br>
            <a:r>
              <a:rPr lang="de-DE" sz="3600" dirty="0" err="1"/>
              <a:t>eg</a:t>
            </a:r>
            <a:r>
              <a:rPr lang="de-DE" sz="3600" dirty="0"/>
              <a:t> https://hl7.org/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Cardinality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Collections</a:t>
            </a:r>
          </a:p>
          <a:p>
            <a:r>
              <a:rPr lang="de-DE" dirty="0"/>
              <a:t>1 .. 1 → </a:t>
            </a:r>
            <a:r>
              <a:rPr lang="de-DE" dirty="0" err="1"/>
              <a:t>mandatory</a:t>
            </a:r>
            <a:endParaRPr lang="de-DE" dirty="0"/>
          </a:p>
          <a:p>
            <a:r>
              <a:rPr lang="de-DE" dirty="0"/>
              <a:t>0 .. 1 → optional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But </a:t>
            </a:r>
            <a:r>
              <a:rPr lang="de-DE" b="1" dirty="0"/>
              <a:t>additional</a:t>
            </a:r>
            <a:r>
              <a:rPr lang="de-DE" dirty="0"/>
              <a:t> </a:t>
            </a:r>
            <a:r>
              <a:rPr lang="de-DE" b="1" dirty="0" err="1"/>
              <a:t>constraints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lowercase</a:t>
            </a:r>
            <a:r>
              <a:rPr lang="de-DE" dirty="0"/>
              <a:t>,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 = </a:t>
            </a:r>
            <a:r>
              <a:rPr lang="de-DE" dirty="0" err="1"/>
              <a:t>modifier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(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,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Σ</a:t>
            </a:r>
            <a:r>
              <a:rPr lang="de-DE" dirty="0"/>
              <a:t>	  =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summary</a:t>
            </a: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271958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18" y="4160971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dirty="0"/>
              <a:t>date</a:t>
            </a:r>
            <a:r>
              <a:rPr lang="de-DE" dirty="0"/>
              <a:t> and </a:t>
            </a:r>
            <a:r>
              <a:rPr lang="de-DE" b="1" dirty="0" err="1"/>
              <a:t>datetime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partial date </a:t>
            </a:r>
            <a:r>
              <a:rPr lang="de-DE" dirty="0" err="1"/>
              <a:t>formats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</a:t>
            </a:r>
            <a:endParaRPr lang="de-DE" b="1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and </a:t>
            </a:r>
            <a:r>
              <a:rPr lang="de-DE" dirty="0" err="1"/>
              <a:t>month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YYYY-MM</a:t>
            </a:r>
            <a:br>
              <a:rPr lang="de-CH" b="1" dirty="0">
                <a:effectLst/>
                <a:latin typeface="inherit"/>
              </a:rPr>
            </a:br>
            <a:endParaRPr lang="de-CH" b="1" dirty="0">
              <a:effectLst/>
              <a:latin typeface="inherit"/>
            </a:endParaRPr>
          </a:p>
          <a:p>
            <a:r>
              <a:rPr lang="de-CH" dirty="0">
                <a:latin typeface="inherit"/>
              </a:rPr>
              <a:t>Other </a:t>
            </a:r>
            <a:r>
              <a:rPr lang="de-CH" dirty="0" err="1">
                <a:latin typeface="inherit"/>
              </a:rPr>
              <a:t>variants</a:t>
            </a:r>
            <a:r>
              <a:rPr lang="de-CH" dirty="0">
                <a:latin typeface="inherit"/>
              </a:rPr>
              <a:t> (</a:t>
            </a:r>
            <a:r>
              <a:rPr lang="de-CH" dirty="0" err="1">
                <a:latin typeface="inherit"/>
              </a:rPr>
              <a:t>eg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year</a:t>
            </a:r>
            <a:r>
              <a:rPr lang="de-CH" dirty="0">
                <a:latin typeface="inherit"/>
              </a:rPr>
              <a:t> and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month</a:t>
            </a:r>
            <a:r>
              <a:rPr lang="de-CH" dirty="0">
                <a:latin typeface="inherit"/>
              </a:rPr>
              <a:t> but </a:t>
            </a:r>
            <a:r>
              <a:rPr lang="de-CH" dirty="0" err="1">
                <a:latin typeface="inherit"/>
              </a:rPr>
              <a:t>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day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only</a:t>
            </a:r>
            <a:r>
              <a:rPr lang="de-CH" dirty="0">
                <a:latin typeface="inherit"/>
              </a:rPr>
              <a:t> via </a:t>
            </a:r>
            <a:r>
              <a:rPr lang="de-CH" dirty="0" err="1">
                <a:latin typeface="inherit"/>
              </a:rPr>
              <a:t>extensions</a:t>
            </a:r>
            <a:br>
              <a:rPr lang="de-CH" dirty="0">
                <a:latin typeface="inherit"/>
              </a:rPr>
            </a:br>
            <a:endParaRPr lang="de-DE" dirty="0">
              <a:latin typeface="inherit"/>
            </a:endParaRPr>
          </a:p>
          <a:p>
            <a:r>
              <a:rPr lang="de-DE" dirty="0" err="1">
                <a:latin typeface="inherit"/>
              </a:rPr>
              <a:t>the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types</a:t>
            </a:r>
            <a:r>
              <a:rPr lang="de-DE" dirty="0">
                <a:latin typeface="inherit"/>
              </a:rPr>
              <a:t> </a:t>
            </a:r>
            <a:r>
              <a:rPr lang="de-DE" b="1" dirty="0">
                <a:latin typeface="inherit"/>
              </a:rPr>
              <a:t>instant</a:t>
            </a:r>
            <a:r>
              <a:rPr lang="de-DE" dirty="0">
                <a:latin typeface="inherit"/>
              </a:rPr>
              <a:t> and </a:t>
            </a:r>
            <a:r>
              <a:rPr lang="de-DE" b="1" dirty="0">
                <a:latin typeface="inherit"/>
              </a:rPr>
              <a:t>time</a:t>
            </a:r>
            <a:r>
              <a:rPr lang="de-DE" dirty="0">
                <a:latin typeface="inherit"/>
              </a:rPr>
              <a:t> do not </a:t>
            </a:r>
            <a:r>
              <a:rPr lang="de-DE" dirty="0" err="1">
                <a:latin typeface="inherit"/>
              </a:rPr>
              <a:t>have</a:t>
            </a:r>
            <a:r>
              <a:rPr lang="de-DE" dirty="0">
                <a:latin typeface="inherit"/>
              </a:rPr>
              <a:t> such partial </a:t>
            </a:r>
            <a:r>
              <a:rPr lang="de-DE" dirty="0" err="1">
                <a:latin typeface="inherit"/>
              </a:rPr>
              <a:t>values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allowed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FHIR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Omnis</a:t>
            </a:r>
            <a:r>
              <a:rPr lang="de-DE" dirty="0"/>
              <a:t> Code</a:t>
            </a:r>
          </a:p>
          <a:p>
            <a:pPr>
              <a:lnSpc>
                <a:spcPct val="150000"/>
              </a:lnSpc>
            </a:pPr>
            <a:r>
              <a:rPr lang="de-DE" dirty="0"/>
              <a:t>Demo</a:t>
            </a:r>
          </a:p>
          <a:p>
            <a:pPr>
              <a:lnSpc>
                <a:spcPct val="150000"/>
              </a:lnSpc>
            </a:pPr>
            <a:r>
              <a:rPr lang="de-DE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hold different </a:t>
            </a:r>
            <a:r>
              <a:rPr lang="de-DE" dirty="0" err="1"/>
              <a:t>types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replaced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concrete</a:t>
            </a:r>
            <a:r>
              <a:rPr lang="de-DE" dirty="0"/>
              <a:t> type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both</a:t>
            </a:r>
            <a:r>
              <a:rPr lang="de-DE" dirty="0"/>
              <a:t> in XML, </a:t>
            </a:r>
            <a:r>
              <a:rPr lang="de-DE" dirty="0" err="1"/>
              <a:t>as</a:t>
            </a:r>
            <a:r>
              <a:rPr lang="de-DE" dirty="0"/>
              <a:t> 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Identity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Type: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Complete</a:t>
            </a:r>
            <a:r>
              <a:rPr lang="de-DE" dirty="0"/>
              <a:t> 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                </a:t>
            </a:r>
            <a:r>
              <a:rPr lang="de-DE" dirty="0" err="1"/>
              <a:t>endpoint</a:t>
            </a:r>
            <a:r>
              <a:rPr lang="de-DE" dirty="0"/>
              <a:t>    </a:t>
            </a:r>
            <a:r>
              <a:rPr lang="de-DE" dirty="0" err="1"/>
              <a:t>resource</a:t>
            </a:r>
            <a:r>
              <a:rPr lang="de-DE" dirty="0"/>
              <a:t> type  [</a:t>
            </a:r>
            <a:r>
              <a:rPr lang="de-DE" dirty="0" err="1"/>
              <a:t>logical</a:t>
            </a:r>
            <a:r>
              <a:rPr lang="de-DE" dirty="0"/>
              <a:t>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Other </a:t>
            </a:r>
            <a:r>
              <a:rPr lang="de-DE" dirty="0" err="1"/>
              <a:t>Identifiers</a:t>
            </a:r>
            <a:r>
              <a:rPr lang="de-DE" dirty="0"/>
              <a:t> …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Linking Resources / References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Literal References (via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(Service Base URL)                          Internal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             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              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4"/>
            <a:ext cx="11430000" cy="4651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20% not </a:t>
            </a:r>
            <a:r>
              <a:rPr lang="de-DE" dirty="0" err="1"/>
              <a:t>reflected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Description</a:t>
            </a:r>
          </a:p>
          <a:p>
            <a:pPr>
              <a:lnSpc>
                <a:spcPct val="150000"/>
              </a:lnSpc>
            </a:pPr>
            <a:r>
              <a:rPr lang="de-DE" dirty="0"/>
              <a:t>Small extra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country</a:t>
            </a:r>
            <a:r>
              <a:rPr lang="de-DE" dirty="0"/>
              <a:t> 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/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patient-birthPlace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country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/ch-core-patient-ech-11-placeoforigin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state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Profiles</a:t>
            </a:r>
            <a:r>
              <a:rPr lang="de-DE" dirty="0"/>
              <a:t> and Implementation Guides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Resource</a:t>
            </a:r>
            <a:r>
              <a:rPr lang="de-DE" dirty="0"/>
              <a:t>/</a:t>
            </a:r>
            <a:r>
              <a:rPr lang="de-DE" dirty="0" err="1"/>
              <a:t>Datatype</a:t>
            </a:r>
            <a:r>
              <a:rPr lang="de-DE" dirty="0"/>
              <a:t> + </a:t>
            </a:r>
            <a:r>
              <a:rPr lang="de-DE" b="1" dirty="0" err="1"/>
              <a:t>Extensions</a:t>
            </a:r>
            <a:r>
              <a:rPr lang="de-DE" dirty="0"/>
              <a:t> + </a:t>
            </a:r>
            <a:r>
              <a:rPr lang="de-DE" b="1" dirty="0" err="1"/>
              <a:t>Constraints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Profile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Implementation Guide</a:t>
            </a:r>
          </a:p>
          <a:p>
            <a:pPr lvl="1"/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a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/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Searching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with</a:t>
            </a:r>
            <a:r>
              <a:rPr lang="de-DE" dirty="0"/>
              <a:t> Query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Privacy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Authentication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Web oAuth2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Authorization</a:t>
            </a:r>
            <a:r>
              <a:rPr lang="de-DE" dirty="0"/>
              <a:t>/Access Control </a:t>
            </a:r>
            <a:r>
              <a:rPr lang="de-DE" dirty="0" err="1"/>
              <a:t>with</a:t>
            </a:r>
            <a:r>
              <a:rPr lang="de-DE" dirty="0"/>
              <a:t> Security Labels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 Log</a:t>
            </a:r>
          </a:p>
          <a:p>
            <a:endParaRPr lang="de-DE" dirty="0"/>
          </a:p>
          <a:p>
            <a:r>
              <a:rPr lang="de-DE" dirty="0"/>
              <a:t>Extensive Details at </a:t>
            </a:r>
            <a:r>
              <a:rPr lang="de-DE" dirty="0">
                <a:hlinkClick r:id="rId2"/>
              </a:rPr>
              <a:t>https://www.hl7.org/fhir/security.html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Real World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Omnis</a:t>
            </a:r>
            <a:r>
              <a:rPr lang="de-DE" dirty="0"/>
              <a:t> on FHIR®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Until</a:t>
            </a:r>
            <a:r>
              <a:rPr lang="de-DE" dirty="0"/>
              <a:t> 2020 First </a:t>
            </a:r>
            <a:r>
              <a:rPr lang="de-DE" dirty="0" err="1"/>
              <a:t>only</a:t>
            </a:r>
            <a:r>
              <a:rPr lang="de-DE" dirty="0"/>
              <a:t> personal </a:t>
            </a:r>
            <a:r>
              <a:rPr lang="de-DE" dirty="0" err="1"/>
              <a:t>interest</a:t>
            </a: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Swiss Covid-19 </a:t>
            </a:r>
            <a:r>
              <a:rPr lang="de-DE" dirty="0" err="1"/>
              <a:t>Vaccination</a:t>
            </a:r>
            <a:r>
              <a:rPr lang="de-DE" dirty="0"/>
              <a:t> Portal </a:t>
            </a:r>
            <a:r>
              <a:rPr lang="de-DE" dirty="0" err="1"/>
              <a:t>offers</a:t>
            </a:r>
            <a:r>
              <a:rPr lang="de-DE" dirty="0"/>
              <a:t> 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incorrectly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addresses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Since</a:t>
            </a:r>
            <a:r>
              <a:rPr lang="de-DE" dirty="0"/>
              <a:t> 2023 </a:t>
            </a:r>
            <a:r>
              <a:rPr lang="de-DE" dirty="0" err="1"/>
              <a:t>connecting</a:t>
            </a:r>
            <a:r>
              <a:rPr lang="de-DE" dirty="0"/>
              <a:t> own Practice Information System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Patient </a:t>
            </a:r>
            <a:r>
              <a:rPr lang="de-DE" dirty="0" err="1"/>
              <a:t>Record</a:t>
            </a:r>
            <a:r>
              <a:rPr lang="de-DE" dirty="0"/>
              <a:t> Domains </a:t>
            </a:r>
            <a:r>
              <a:rPr lang="de-DE" dirty="0" err="1"/>
              <a:t>using</a:t>
            </a:r>
            <a:r>
              <a:rPr lang="de-DE" dirty="0"/>
              <a:t> 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 dirty="0">
                <a:cs typeface="Verdana Pro" panose="020F0502020204030204" pitchFamily="34" charset="0"/>
              </a:rPr>
              <a:t>About</a:t>
            </a:r>
            <a:r>
              <a:rPr lang="de-DE" sz="4700" dirty="0"/>
              <a:t> Me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Stefan Csomor </a:t>
            </a:r>
            <a:r>
              <a:rPr lang="de-DE" dirty="0" err="1"/>
              <a:t>csomor@advanced.ch</a:t>
            </a:r>
            <a:endParaRPr lang="de-DE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1986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Medicine &amp; Computer Science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/>
              <a:t>Special </a:t>
            </a:r>
            <a:r>
              <a:rPr lang="de-DE" dirty="0" err="1"/>
              <a:t>Interests</a:t>
            </a:r>
            <a:r>
              <a:rPr lang="de-DE" dirty="0"/>
              <a:t>: </a:t>
            </a:r>
            <a:r>
              <a:rPr lang="de-DE" dirty="0" err="1"/>
              <a:t>Snomed</a:t>
            </a:r>
            <a:r>
              <a:rPr lang="de-DE" dirty="0"/>
              <a:t> &amp; FHIR</a:t>
            </a:r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Supporting</a:t>
            </a:r>
            <a:r>
              <a:rPr lang="de-DE" dirty="0"/>
              <a:t> Classes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(Holding </a:t>
            </a:r>
            <a:r>
              <a:rPr lang="de-DE" dirty="0" err="1"/>
              <a:t>concrete</a:t>
            </a:r>
            <a:r>
              <a:rPr lang="de-DE" dirty="0"/>
              <a:t> FHIR Version, </a:t>
            </a:r>
            <a:r>
              <a:rPr lang="de-DE" dirty="0" err="1"/>
              <a:t>convenience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oFHIRClientEndpoint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(REST 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(Translation ‚native‘ ↔ FHIR </a:t>
            </a:r>
            <a:r>
              <a:rPr lang="de-DE" dirty="0" err="1"/>
              <a:t>representation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oFHIRServerEndpoint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scope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presentation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Generated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</a:t>
            </a:r>
            <a:r>
              <a:rPr lang="de-DE" b="1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fhir_xx.lbs</a:t>
            </a:r>
            <a:r>
              <a:rPr lang="de-DE" dirty="0"/>
              <a:t>  </a:t>
            </a:r>
            <a:r>
              <a:rPr lang="de-DE" dirty="0" err="1"/>
              <a:t>from</a:t>
            </a:r>
            <a:r>
              <a:rPr lang="de-DE" dirty="0"/>
              <a:t> JSON </a:t>
            </a:r>
            <a:br>
              <a:rPr lang="de-DE" dirty="0"/>
            </a:br>
            <a:r>
              <a:rPr lang="de-DE" dirty="0"/>
              <a:t>FHIR Definition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release</a:t>
            </a:r>
          </a:p>
          <a:p>
            <a:endParaRPr lang="de-DE" dirty="0"/>
          </a:p>
          <a:p>
            <a:r>
              <a:rPr lang="de-DE" dirty="0" err="1"/>
              <a:t>Pre-Generated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STU3, R4, R5</a:t>
            </a:r>
          </a:p>
          <a:p>
            <a:endParaRPr lang="de-DE" dirty="0"/>
          </a:p>
          <a:p>
            <a:r>
              <a:rPr lang="de-DE" dirty="0"/>
              <a:t>Includes ‚native‘ </a:t>
            </a:r>
            <a:r>
              <a:rPr lang="de-DE" dirty="0" err="1"/>
              <a:t>Documentation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Rebuild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modified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Simple/Primitive </a:t>
            </a:r>
            <a:r>
              <a:rPr lang="de-DE" dirty="0" err="1"/>
              <a:t>Types</a:t>
            </a:r>
            <a:endParaRPr lang="de-DE" dirty="0"/>
          </a:p>
          <a:p>
            <a:pPr lvl="1"/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native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4538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</a:t>
                      </a:r>
                      <a:r>
                        <a:rPr lang="de-DE" dirty="0"/>
                        <a:t>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instant,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kDate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kTime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</a:t>
                      </a:r>
                      <a:r>
                        <a:rPr lang="de-DE" dirty="0"/>
                        <a:t> (</a:t>
                      </a:r>
                      <a:r>
                        <a:rPr lang="de-DE" i="1" dirty="0"/>
                        <a:t>partial </a:t>
                      </a:r>
                      <a:r>
                        <a:rPr lang="de-DE" i="1" dirty="0" err="1"/>
                        <a:t>dates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$</a:t>
                      </a:r>
                      <a:r>
                        <a:rPr lang="de-DE" dirty="0" err="1"/>
                        <a:t>assign</a:t>
                      </a:r>
                      <a:r>
                        <a:rPr lang="de-DE" dirty="0"/>
                        <a:t> “polymorph“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positiveInt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kNumber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canonical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id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(</a:t>
            </a:r>
            <a:r>
              <a:rPr lang="de-DE" dirty="0" err="1"/>
              <a:t>cont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oFHIRBaseElement</a:t>
            </a:r>
            <a:r>
              <a:rPr lang="de-DE" dirty="0"/>
              <a:t> in FHIR.LBS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all (</a:t>
            </a:r>
            <a:r>
              <a:rPr lang="de-DE" dirty="0" err="1"/>
              <a:t>including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FHIR Name </a:t>
            </a:r>
            <a:r>
              <a:rPr lang="de-DE" dirty="0" err="1"/>
              <a:t>kept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casing</a:t>
            </a:r>
            <a:r>
              <a:rPr lang="de-DE" dirty="0"/>
              <a:t>),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o‘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 -&gt; </a:t>
            </a:r>
            <a:r>
              <a:rPr lang="de-DE" dirty="0" err="1"/>
              <a:t>oboolean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Object</a:t>
            </a:r>
            <a:r>
              <a:rPr lang="de-DE" dirty="0"/>
              <a:t> References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throughout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 err="1"/>
              <a:t>Indicate</a:t>
            </a:r>
            <a:r>
              <a:rPr lang="de-DE" dirty="0"/>
              <a:t> Type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in </a:t>
            </a:r>
            <a:r>
              <a:rPr lang="de-DE" dirty="0" err="1"/>
              <a:t>Omnis</a:t>
            </a:r>
            <a:r>
              <a:rPr lang="de-DE" dirty="0"/>
              <a:t>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autocomplete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CodeSystems</a:t>
            </a:r>
            <a:r>
              <a:rPr lang="de-DE" dirty="0"/>
              <a:t> code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cs</a:t>
            </a:r>
            <a:r>
              <a:rPr lang="de-DE" dirty="0"/>
              <a:t>‘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Do code </a:t>
            </a:r>
            <a:r>
              <a:rPr lang="de-DE" dirty="0" err="1"/>
              <a:t>method</a:t>
            </a:r>
            <a:r>
              <a:rPr lang="de-DE" dirty="0"/>
              <a:t> …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/$male …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Challenge: Handling different FHIR Versions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Version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(s)</a:t>
            </a:r>
          </a:p>
          <a:p>
            <a:pPr lvl="1"/>
            <a:r>
              <a:rPr lang="de-DE" dirty="0"/>
              <a:t>Multiple </a:t>
            </a:r>
            <a:r>
              <a:rPr lang="de-DE" dirty="0" err="1"/>
              <a:t>version</a:t>
            </a:r>
            <a:r>
              <a:rPr lang="de-DE" dirty="0"/>
              <a:t> at </a:t>
            </a:r>
            <a:r>
              <a:rPr lang="de-DE" dirty="0" err="1"/>
              <a:t>work</a:t>
            </a:r>
            <a:r>
              <a:rPr lang="de-DE" dirty="0"/>
              <a:t> at </a:t>
            </a:r>
            <a:r>
              <a:rPr lang="de-DE" dirty="0" err="1"/>
              <a:t>runtime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Indirection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oFHIRContext</a:t>
            </a: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Version String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Convenience Methods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 /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Open oSampleClientEndpoint.$createPatientOnServer1</a:t>
            </a:r>
          </a:p>
          <a:p>
            <a:pPr>
              <a:lnSpc>
                <a:spcPct val="150000"/>
              </a:lnSpc>
            </a:pPr>
            <a:r>
              <a:rPr lang="de-DE" dirty="0"/>
              <a:t>Start Docker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-p 8080:8080 </a:t>
            </a:r>
            <a:r>
              <a:rPr lang="de-DE" dirty="0" err="1"/>
              <a:t>hapiproject</a:t>
            </a:r>
            <a:r>
              <a:rPr lang="de-DE" dirty="0"/>
              <a:t>/</a:t>
            </a:r>
            <a:r>
              <a:rPr lang="de-DE" dirty="0" err="1"/>
              <a:t>hapi:latest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r>
              <a:rPr lang="de-DE" dirty="0"/>
              <a:t> (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„r4“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Setup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b="1" dirty="0" err="1"/>
              <a:t>nativePatient</a:t>
            </a:r>
            <a:r>
              <a:rPr lang="de-DE" dirty="0"/>
              <a:t> 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b="1" dirty="0" err="1"/>
              <a:t>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Setup </a:t>
            </a:r>
            <a:r>
              <a:rPr lang="de-DE" dirty="0" err="1"/>
              <a:t>nativePatient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isvalid</a:t>
            </a:r>
            <a:r>
              <a:rPr lang="de-DE" dirty="0"/>
              <a:t>() </a:t>
            </a:r>
            <a:r>
              <a:rPr lang="de-DE" dirty="0" err="1"/>
              <a:t>branch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FHIR </a:t>
            </a:r>
            <a:r>
              <a:rPr lang="de-DE" dirty="0" err="1"/>
              <a:t>Typename</a:t>
            </a:r>
            <a:endParaRPr lang="de-DE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Attributes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patientToResource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copy</a:t>
            </a:r>
            <a:r>
              <a:rPr lang="de-DE" dirty="0"/>
              <a:t> all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b="1" dirty="0" err="1"/>
              <a:t>pNativePatient</a:t>
            </a:r>
            <a:r>
              <a:rPr lang="de-DE" dirty="0"/>
              <a:t> (Item </a:t>
            </a:r>
            <a:r>
              <a:rPr lang="de-DE" dirty="0" err="1"/>
              <a:t>reference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FHIR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b="1" dirty="0" err="1"/>
              <a:t>pFHIRPatient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have</a:t>
            </a:r>
            <a:br>
              <a:rPr lang="de-DE" dirty="0"/>
            </a:br>
            <a:r>
              <a:rPr lang="de-DE" b="1" dirty="0" err="1"/>
              <a:t>pContext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 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Image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Github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Simple Attributes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being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item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CH" sz="1400" b="0" i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birthDate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matching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codes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gender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de-CH" sz="1400" dirty="0"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know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Attributes (Card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if</a:t>
            </a:r>
            <a:r>
              <a:rPr lang="de-CH" sz="2400" dirty="0">
                <a:effectLst/>
              </a:rPr>
              <a:t> not </a:t>
            </a:r>
            <a:r>
              <a:rPr lang="de-CH" sz="2400" dirty="0" err="1">
                <a:effectLst/>
              </a:rPr>
              <a:t>set</a:t>
            </a:r>
            <a:r>
              <a:rPr lang="de-CH" sz="2400" dirty="0">
                <a:effectLst/>
              </a:rPr>
              <a:t>, a </a:t>
            </a:r>
            <a:r>
              <a:rPr lang="de-CH" sz="2400" dirty="0" err="1">
                <a:effectLst/>
              </a:rPr>
              <a:t>new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instance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gets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created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automatically</a:t>
            </a:r>
            <a:r>
              <a:rPr lang="de-CH" sz="2400" dirty="0">
                <a:effectLst/>
              </a:rPr>
              <a:t> upon </a:t>
            </a:r>
            <a:r>
              <a:rPr lang="de-CH" sz="2400" dirty="0" err="1">
                <a:effectLst/>
              </a:rPr>
              <a:t>accessing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unmarried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…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other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cases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handled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well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(Card …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430000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Create Element, </a:t>
            </a:r>
            <a:r>
              <a:rPr lang="de-CH" sz="1800" b="0" i="0" dirty="0" err="1">
                <a:effectLst/>
              </a:rPr>
              <a:t>then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use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the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add</a:t>
            </a:r>
            <a:r>
              <a:rPr lang="de-CH" sz="1800" b="0" i="0" dirty="0">
                <a:effectLst/>
              </a:rPr>
              <a:t> … </a:t>
            </a:r>
            <a:r>
              <a:rPr lang="de-CH" sz="1800" b="0" i="0" dirty="0" err="1">
                <a:effectLst/>
              </a:rPr>
              <a:t>method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unmarried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b="1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add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Convenience </a:t>
            </a:r>
            <a:r>
              <a:rPr lang="de-CH" sz="1800" b="0" i="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method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'unmarried'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u</a:t>
            </a:r>
            <a:r>
              <a:rPr lang="de-CH" sz="2000" b="0" i="0" dirty="0" err="1">
                <a:effectLst/>
              </a:rPr>
              <a:t>se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the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add</a:t>
            </a:r>
            <a:r>
              <a:rPr lang="de-CH" sz="2000" b="0" i="0" dirty="0">
                <a:effectLst/>
              </a:rPr>
              <a:t> … </a:t>
            </a:r>
            <a:r>
              <a:rPr lang="de-CH" sz="2000" b="0" i="0" dirty="0" err="1">
                <a:effectLst/>
              </a:rPr>
              <a:t>method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without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param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b="0" i="0" dirty="0" err="1">
                <a:effectLst/>
              </a:rPr>
              <a:t>create</a:t>
            </a:r>
            <a:r>
              <a:rPr lang="de-CH" sz="2000" dirty="0" err="1"/>
              <a:t>s</a:t>
            </a:r>
            <a:r>
              <a:rPr lang="de-CH" sz="2000" dirty="0"/>
              <a:t> </a:t>
            </a:r>
            <a:r>
              <a:rPr lang="de-CH" sz="2000" dirty="0" err="1"/>
              <a:t>new</a:t>
            </a:r>
            <a:r>
              <a:rPr lang="de-CH" sz="2000" dirty="0"/>
              <a:t> </a:t>
            </a:r>
            <a:r>
              <a:rPr lang="de-CH" sz="2000" dirty="0" err="1"/>
              <a:t>instance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calling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…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to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get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a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new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instance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object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ref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)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official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family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For</a:t>
            </a:r>
            <a:r>
              <a:rPr lang="de-CH" sz="2000" dirty="0"/>
              <a:t> simple </a:t>
            </a:r>
            <a:r>
              <a:rPr lang="de-CH" sz="2000" dirty="0" err="1"/>
              <a:t>types</a:t>
            </a:r>
            <a:r>
              <a:rPr lang="de-CH" sz="2000" dirty="0"/>
              <a:t> </a:t>
            </a:r>
            <a:r>
              <a:rPr lang="de-CH" sz="2000" dirty="0" err="1"/>
              <a:t>direct</a:t>
            </a:r>
            <a:r>
              <a:rPr lang="de-CH" sz="2000" dirty="0"/>
              <a:t> </a:t>
            </a:r>
            <a:r>
              <a:rPr lang="de-CH" sz="2000" dirty="0" err="1"/>
              <a:t>add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direct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parameter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especially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for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types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Identifiers</a:t>
            </a:r>
            <a:r>
              <a:rPr lang="de-DE" dirty="0"/>
              <a:t> (not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id</a:t>
            </a:r>
            <a:r>
              <a:rPr lang="de-DE" b="1" dirty="0"/>
              <a:t> </a:t>
            </a:r>
            <a:r>
              <a:rPr lang="de-DE" dirty="0" err="1"/>
              <a:t>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Eg</a:t>
            </a:r>
            <a:r>
              <a:rPr lang="de-CH" sz="1600" dirty="0">
                <a:latin typeface="Verdana" panose="020B0604030504040204" pitchFamily="34" charset="0"/>
              </a:rPr>
              <a:t> MR (Medical </a:t>
            </a:r>
            <a:r>
              <a:rPr lang="de-CH" sz="1600" dirty="0" err="1">
                <a:latin typeface="Verdana" panose="020B0604030504040204" pitchFamily="34" charset="0"/>
              </a:rPr>
              <a:t>Record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mandatory</a:t>
            </a:r>
            <a:r>
              <a:rPr lang="de-CH" sz="1600" dirty="0">
                <a:latin typeface="Verdana" panose="020B0604030504040204" pitchFamily="34" charset="0"/>
              </a:rPr>
              <a:t> in </a:t>
            </a:r>
            <a:r>
              <a:rPr lang="de-CH" sz="1600" dirty="0" err="1">
                <a:latin typeface="Verdana" panose="020B0604030504040204" pitchFamily="34" charset="0"/>
              </a:rPr>
              <a:t>many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situations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usual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www.myomnisfhirsample.org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CodeSystem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indicate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the</a:t>
            </a:r>
            <a:r>
              <a:rPr lang="de-CH" sz="1800" dirty="0">
                <a:latin typeface="Verdana" panose="020B0604030504040204" pitchFamily="34" charset="0"/>
              </a:rPr>
              <a:t> «</a:t>
            </a:r>
            <a:r>
              <a:rPr lang="de-CH" sz="1800" dirty="0" err="1">
                <a:latin typeface="Verdana" panose="020B0604030504040204" pitchFamily="34" charset="0"/>
              </a:rPr>
              <a:t>contract</a:t>
            </a:r>
            <a:r>
              <a:rPr lang="de-CH" sz="1800" dirty="0">
                <a:latin typeface="Verdana" panose="020B0604030504040204" pitchFamily="34" charset="0"/>
              </a:rPr>
              <a:t>» a </a:t>
            </a:r>
            <a:r>
              <a:rPr lang="de-CH" sz="1800" dirty="0" err="1">
                <a:latin typeface="Verdana" panose="020B0604030504040204" pitchFamily="34" charset="0"/>
              </a:rPr>
              <a:t>resource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conforms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to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-core-patient-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epr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create</a:t>
            </a:r>
            <a:r>
              <a:rPr lang="de-CH" sz="1400" dirty="0"/>
              <a:t> </a:t>
            </a:r>
            <a:r>
              <a:rPr lang="de-CH" sz="1400" dirty="0" err="1"/>
              <a:t>either</a:t>
            </a:r>
            <a:r>
              <a:rPr lang="de-CH" sz="1400" dirty="0"/>
              <a:t> a </a:t>
            </a:r>
            <a:r>
              <a:rPr lang="de-CH" sz="1400" dirty="0" err="1"/>
              <a:t>boolean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or</a:t>
            </a:r>
            <a:r>
              <a:rPr lang="de-CH" sz="1400" dirty="0">
                <a:effectLst/>
              </a:rPr>
              <a:t> a date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which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is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assigned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to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the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element</a:t>
            </a:r>
            <a:r>
              <a:rPr lang="de-CH" sz="1400" dirty="0">
                <a:effectLst/>
              </a:rPr>
              <a:t> ‘</a:t>
            </a:r>
            <a:r>
              <a:rPr lang="de-CH" sz="1400" dirty="0" err="1">
                <a:effectLst/>
              </a:rPr>
              <a:t>deceased</a:t>
            </a:r>
            <a:r>
              <a:rPr lang="de-CH" sz="1400" dirty="0">
                <a:effectLst/>
              </a:rPr>
              <a:t>’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deceased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city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 out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dirty="0"/>
              <a:t>$</a:t>
            </a:r>
            <a:r>
              <a:rPr lang="de-DE" b="1" dirty="0" err="1"/>
              <a:t>asxml</a:t>
            </a:r>
            <a:r>
              <a:rPr lang="de-DE" b="1" dirty="0"/>
              <a:t>/$</a:t>
            </a:r>
            <a:r>
              <a:rPr lang="de-DE" b="1" dirty="0" err="1"/>
              <a:t>asjson</a:t>
            </a:r>
            <a:r>
              <a:rPr lang="de-DE" dirty="0"/>
              <a:t>()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text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</a:p>
          <a:p>
            <a:r>
              <a:rPr lang="de-DE" dirty="0"/>
              <a:t>$</a:t>
            </a:r>
            <a:r>
              <a:rPr lang="de-DE" b="1" dirty="0" err="1"/>
              <a:t>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          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Communicating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Setup Authentication </a:t>
            </a:r>
          </a:p>
          <a:p>
            <a:pPr lvl="1"/>
            <a:r>
              <a:rPr lang="de-DE" dirty="0"/>
              <a:t>Most </a:t>
            </a:r>
            <a:r>
              <a:rPr lang="de-DE" dirty="0" err="1"/>
              <a:t>often</a:t>
            </a:r>
            <a:r>
              <a:rPr lang="de-DE" dirty="0"/>
              <a:t> oAuth2 (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Setup FHIR Server Base URL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baseURL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</a:t>
            </a:r>
            <a:r>
              <a:rPr lang="de-CH" sz="18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fhir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’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</a:t>
            </a:r>
            <a:r>
              <a:rPr lang="de-DE" dirty="0"/>
              <a:t>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Pushing</a:t>
            </a:r>
            <a:r>
              <a:rPr lang="de-DE" dirty="0"/>
              <a:t> Data on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'2’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Error {HTTP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fhir</a:t>
            </a:r>
            <a:r>
              <a:rPr lang="de-CH" sz="3200" dirty="0">
                <a:effectLst/>
                <a:latin typeface="Verdana" panose="020B0604030504040204" pitchFamily="34" charset="0"/>
              </a:rPr>
              <a:t>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Patient?family</a:t>
            </a:r>
            <a:r>
              <a:rPr lang="de-CH" sz="3200" dirty="0">
                <a:effectLst/>
                <a:latin typeface="Verdana" panose="020B0604030504040204" pitchFamily="34" charset="0"/>
              </a:rPr>
              <a:t>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Querying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318523"/>
            <a:ext cx="11430000" cy="3063616"/>
          </a:xfrm>
        </p:spPr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=Muster'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'2’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Success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{Search Query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Elements}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Else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Error {HTTP Call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EAC358-BC96-52D2-8B3E-A4CBA1B0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06563"/>
            <a:ext cx="5029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Additional Material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Exchange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REST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But </a:t>
            </a:r>
            <a:r>
              <a:rPr lang="de-DE" dirty="0" err="1"/>
              <a:t>other</a:t>
            </a:r>
            <a:r>
              <a:rPr lang="de-DE" dirty="0"/>
              <a:t> possible</a:t>
            </a:r>
          </a:p>
          <a:p>
            <a:pPr>
              <a:lnSpc>
                <a:spcPct val="150000"/>
              </a:lnSpc>
            </a:pPr>
            <a:r>
              <a:rPr lang="de-DE" dirty="0"/>
              <a:t>FHIR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Everything</a:t>
            </a:r>
            <a:r>
              <a:rPr lang="de-DE" sz="1400"/>
              <a:t> </a:t>
            </a:r>
            <a:r>
              <a:rPr lang="de-DE" sz="1400" err="1"/>
              <a:t>else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Messaging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err="1"/>
              <a:t>Operations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Create References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(…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resource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latin typeface="Verdana" panose="020B0604030504040204" pitchFamily="34" charset="0"/>
              </a:rPr>
              <a:t>setup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generalPractitioner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Create Internal References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, outside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Translation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Move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subclass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This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is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called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eg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from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oFHIRClientEndpoint‘s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Resources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bridge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    </a:t>
            </a:r>
            <a:r>
              <a:rPr lang="de-DE" sz="1800" dirty="0"/>
              <a:t>(</a:t>
            </a:r>
            <a:r>
              <a:rPr lang="de-DE" sz="1800" dirty="0" err="1"/>
              <a:t>Translating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„native“ and „FHIR“ </a:t>
            </a:r>
            <a:r>
              <a:rPr lang="de-DE" sz="1800" dirty="0" err="1"/>
              <a:t>Representation</a:t>
            </a:r>
            <a:r>
              <a:rPr lang="de-DE" sz="1800" dirty="0"/>
              <a:t>, </a:t>
            </a:r>
            <a:r>
              <a:rPr lang="de-DE" sz="1800" dirty="0" err="1"/>
              <a:t>see</a:t>
            </a:r>
            <a:r>
              <a:rPr lang="de-DE" sz="1800" dirty="0"/>
              <a:t> </a:t>
            </a:r>
            <a:r>
              <a:rPr lang="de-DE" sz="1800" dirty="0" err="1"/>
              <a:t>next</a:t>
            </a:r>
            <a:r>
              <a:rPr lang="de-DE" sz="1800" dirty="0"/>
              <a:t> </a:t>
            </a:r>
            <a:r>
              <a:rPr lang="de-DE" sz="1800" dirty="0" err="1"/>
              <a:t>slides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Subclass</a:t>
            </a:r>
            <a:r>
              <a:rPr lang="de-DE" dirty="0"/>
              <a:t>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Call Translation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endParaRPr lang="de-CH" sz="1800" b="1" i="0" dirty="0">
              <a:solidFill>
                <a:srgbClr val="6666FF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'Patient’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– Data Push / HL7 Messages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 Patient 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Servers: Public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(© </a:t>
            </a:r>
            <a:r>
              <a:rPr lang="de-DE" dirty="0" err="1"/>
              <a:t>fire.ly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at </a:t>
            </a:r>
            <a:r>
              <a:rPr lang="de-DE" dirty="0">
                <a:hlinkClick r:id="rId2"/>
              </a:rPr>
              <a:t>https://confluence.hl7.org/display/FHIR/Public+Test+Servers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eg</a:t>
            </a:r>
            <a:r>
              <a:rPr lang="de-DE" dirty="0"/>
              <a:t> Authentication </a:t>
            </a:r>
            <a:r>
              <a:rPr lang="de-DE" dirty="0" err="1"/>
              <a:t>through</a:t>
            </a:r>
            <a:r>
              <a:rPr lang="de-DE" dirty="0"/>
              <a:t> 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</a:t>
            </a:r>
            <a:r>
              <a:rPr lang="de-DE" dirty="0"/>
              <a:t> (/r5 </a:t>
            </a:r>
            <a:r>
              <a:rPr lang="de-DE" dirty="0" err="1"/>
              <a:t>etc</a:t>
            </a:r>
            <a:r>
              <a:rPr lang="de-DE" dirty="0"/>
              <a:t> 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</a:t>
            </a:r>
            <a:r>
              <a:rPr lang="de-CH" dirty="0">
                <a:solidFill>
                  <a:srgbClr val="0052CC"/>
                </a:solidFill>
                <a:latin typeface="-apple-system"/>
              </a:rPr>
              <a:t>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-p 8080:8080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sophisticated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infrastructure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profiles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on 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Cloud </a:t>
            </a:r>
            <a:r>
              <a:rPr lang="de-DE" err="1"/>
              <a:t>based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Query </a:t>
            </a:r>
            <a:r>
              <a:rPr lang="de-DE" err="1"/>
              <a:t>driven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Open API</a:t>
            </a:r>
          </a:p>
          <a:p>
            <a:pPr>
              <a:spcAft>
                <a:spcPts val="600"/>
              </a:spcAft>
            </a:pPr>
            <a:r>
              <a:rPr lang="de-DE"/>
              <a:t>JSON (+XML)</a:t>
            </a:r>
          </a:p>
          <a:p>
            <a:pPr>
              <a:spcAft>
                <a:spcPts val="600"/>
              </a:spcAft>
            </a:pPr>
            <a:r>
              <a:rPr lang="de-DE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3422485"/>
          </a:xfrm>
        </p:spPr>
        <p:txBody>
          <a:bodyPr/>
          <a:lstStyle/>
          <a:p>
            <a:r>
              <a:rPr lang="de-DE" sz="2800" b="1" dirty="0"/>
              <a:t>F</a:t>
            </a:r>
            <a:r>
              <a:rPr lang="de-DE" sz="2800" dirty="0"/>
              <a:t>ast</a:t>
            </a:r>
          </a:p>
          <a:p>
            <a:pPr lvl="2"/>
            <a:r>
              <a:rPr lang="de-DE" sz="2400" dirty="0"/>
              <a:t>Low </a:t>
            </a:r>
            <a:r>
              <a:rPr lang="de-DE" sz="2400" dirty="0" err="1"/>
              <a:t>Barrier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Entry / </a:t>
            </a:r>
            <a:r>
              <a:rPr lang="de-DE" sz="2400" dirty="0" err="1"/>
              <a:t>Implementors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endParaRPr lang="de-DE" sz="2400" dirty="0"/>
          </a:p>
          <a:p>
            <a:r>
              <a:rPr lang="de-DE" sz="2800" b="1" dirty="0" err="1"/>
              <a:t>H</a:t>
            </a:r>
            <a:r>
              <a:rPr lang="de-DE" sz="2800" dirty="0" err="1"/>
              <a:t>ealthcare</a:t>
            </a:r>
            <a:endParaRPr lang="de-DE" sz="2800" dirty="0"/>
          </a:p>
          <a:p>
            <a:pPr lvl="2"/>
            <a:r>
              <a:rPr lang="de-DE" sz="2400" dirty="0"/>
              <a:t>Domain</a:t>
            </a:r>
          </a:p>
          <a:p>
            <a:r>
              <a:rPr lang="de-DE" sz="2800" b="1" dirty="0" err="1"/>
              <a:t>I</a:t>
            </a:r>
            <a:r>
              <a:rPr lang="de-DE" sz="2800" dirty="0" err="1"/>
              <a:t>nteroperability</a:t>
            </a:r>
            <a:endParaRPr lang="de-DE" sz="2800" dirty="0"/>
          </a:p>
          <a:p>
            <a:pPr lvl="2"/>
            <a:r>
              <a:rPr lang="de-DE" sz="2400" dirty="0"/>
              <a:t>Not Modelling but Interchange</a:t>
            </a:r>
          </a:p>
          <a:p>
            <a:r>
              <a:rPr lang="de-DE" sz="2800" b="1" dirty="0"/>
              <a:t>R</a:t>
            </a:r>
            <a:r>
              <a:rPr lang="de-DE" sz="2800" dirty="0"/>
              <a:t>esources</a:t>
            </a:r>
          </a:p>
          <a:p>
            <a:pPr lvl="2"/>
            <a:r>
              <a:rPr lang="de-DE" sz="2400" dirty="0"/>
              <a:t>Building </a:t>
            </a:r>
            <a:r>
              <a:rPr lang="de-DE" sz="2400" dirty="0" err="1"/>
              <a:t>blocks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Additional </a:t>
            </a:r>
            <a:r>
              <a:rPr lang="de-DE" dirty="0" err="1"/>
              <a:t>Objectives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80/20 % Rule</a:t>
            </a:r>
          </a:p>
          <a:p>
            <a:pPr>
              <a:lnSpc>
                <a:spcPct val="150000"/>
              </a:lnSpc>
            </a:pPr>
            <a:r>
              <a:rPr lang="de-DE" dirty="0"/>
              <a:t>Human </a:t>
            </a:r>
            <a:r>
              <a:rPr lang="de-DE" dirty="0" err="1"/>
              <a:t>Readable</a:t>
            </a:r>
            <a:r>
              <a:rPr lang="de-DE" dirty="0"/>
              <a:t> (HTML Narrative)</a:t>
            </a:r>
          </a:p>
          <a:p>
            <a:pPr>
              <a:lnSpc>
                <a:spcPct val="150000"/>
              </a:lnSpc>
            </a:pPr>
            <a:r>
              <a:rPr lang="de-DE" dirty="0"/>
              <a:t>Strong Community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2606</Words>
  <Application>Microsoft Macintosh PowerPoint</Application>
  <PresentationFormat>Breitbild</PresentationFormat>
  <Paragraphs>446</Paragraphs>
  <Slides>63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5" baseType="lpstr">
      <vt:lpstr>-apple-system</vt:lpstr>
      <vt:lpstr>Aptos</vt:lpstr>
      <vt:lpstr>Aptos Display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Verdana Pro</vt:lpstr>
      <vt:lpstr>Event design</vt:lpstr>
      <vt:lpstr> ODC 2024  Omnis on FHIR® Data Exchange in Healthcare</vt:lpstr>
      <vt:lpstr>Agenda</vt:lpstr>
      <vt:lpstr>About Me </vt:lpstr>
      <vt:lpstr>Tools </vt:lpstr>
      <vt:lpstr>Short Introduction to </vt:lpstr>
      <vt:lpstr>History – Data Push / HL7 Messages</vt:lpstr>
      <vt:lpstr>State of the Art </vt:lpstr>
      <vt:lpstr>FHIR®</vt:lpstr>
      <vt:lpstr>Additional Objectives </vt:lpstr>
      <vt:lpstr>Why FHIR®</vt:lpstr>
      <vt:lpstr>FHIR Versions</vt:lpstr>
      <vt:lpstr>Lego Bricks for building Resources</vt:lpstr>
      <vt:lpstr>Resources http://hl7.org/fhir/resourcelist.html  </vt:lpstr>
      <vt:lpstr>Resource Descriptions eg https://hl7.org/fhir/patient.html</vt:lpstr>
      <vt:lpstr>Inheritance</vt:lpstr>
      <vt:lpstr>PowerPoint-Präsentation</vt:lpstr>
      <vt:lpstr>Cardinality</vt:lpstr>
      <vt:lpstr>Elements</vt:lpstr>
      <vt:lpstr>Partial Dates</vt:lpstr>
      <vt:lpstr>Polymorphic Elements</vt:lpstr>
      <vt:lpstr>Resource Identity</vt:lpstr>
      <vt:lpstr>Linking Resources / References</vt:lpstr>
      <vt:lpstr>Literal References (via URLs)</vt:lpstr>
      <vt:lpstr>Extensions</vt:lpstr>
      <vt:lpstr>Profiles and Implementation Guides</vt:lpstr>
      <vt:lpstr>Searching</vt:lpstr>
      <vt:lpstr>Security</vt:lpstr>
      <vt:lpstr>Omnis on FHIR®</vt:lpstr>
      <vt:lpstr>Real World Usage Omnis on FHIR®</vt:lpstr>
      <vt:lpstr>Supporting Classes in fhir.lbs</vt:lpstr>
      <vt:lpstr>Generated Code</vt:lpstr>
      <vt:lpstr>Omnis FHIR Type System </vt:lpstr>
      <vt:lpstr>Omnis FHIR Type System (cont)</vt:lpstr>
      <vt:lpstr>oFHIRContext</vt:lpstr>
      <vt:lpstr>Code / Demo</vt:lpstr>
      <vt:lpstr>Open fhir_sample_client.lbs</vt:lpstr>
      <vt:lpstr>Set up FHIR Context</vt:lpstr>
      <vt:lpstr>Create Resource </vt:lpstr>
      <vt:lpstr>Set Attributes</vt:lpstr>
      <vt:lpstr>Simple Attributes</vt:lpstr>
      <vt:lpstr>Complex Attributes (Card ..1)</vt:lpstr>
      <vt:lpstr>Adding to Collections (Card … &gt;1)</vt:lpstr>
      <vt:lpstr>Adding to Collections cont.</vt:lpstr>
      <vt:lpstr>Identifiers (not the id element)</vt:lpstr>
      <vt:lpstr>Profiles</vt:lpstr>
      <vt:lpstr>Polymorphic Elements</vt:lpstr>
      <vt:lpstr>Extensions</vt:lpstr>
      <vt:lpstr>Getting the Data out of a Resource</vt:lpstr>
      <vt:lpstr>Communicating with a REST Server</vt:lpstr>
      <vt:lpstr>Pushing Data on a REST Server</vt:lpstr>
      <vt:lpstr>http://localhost:8080/fhir/Patient?family=Muster</vt:lpstr>
      <vt:lpstr>Querying a REST Server</vt:lpstr>
      <vt:lpstr>Q &amp; A</vt:lpstr>
      <vt:lpstr>Additional Material</vt:lpstr>
      <vt:lpstr>Exchange</vt:lpstr>
      <vt:lpstr>Dealing with References</vt:lpstr>
      <vt:lpstr>Translation</vt:lpstr>
      <vt:lpstr>Setting up Resources using a bridge</vt:lpstr>
      <vt:lpstr>POST for creation</vt:lpstr>
      <vt:lpstr>International Patient Summary</vt:lpstr>
      <vt:lpstr>Test Servers: Public or Local (© fire.ly)</vt:lpstr>
      <vt:lpstr>Public</vt:lpstr>
      <vt:lpstr>Local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Omnis on FHIR</dc:title>
  <dc:creator>Stefan Csomor</dc:creator>
  <cp:lastModifiedBy>Stefan Csomor</cp:lastModifiedBy>
  <cp:revision>171</cp:revision>
  <dcterms:created xsi:type="dcterms:W3CDTF">2024-04-25T16:27:24Z</dcterms:created>
  <dcterms:modified xsi:type="dcterms:W3CDTF">2024-05-15T07:32:55Z</dcterms:modified>
</cp:coreProperties>
</file>